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E52169-5B65-4185-B7A7-F924BEC1FE45}">
  <a:tblStyle styleId="{68E52169-5B65-4185-B7A7-F924BEC1FE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460c1173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460c1173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d53359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d53359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460c1173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9460c1173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460c117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460c117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460c1173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460c1173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9bb5151a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9bb5151a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9bb5151a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9bb5151a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99bb5151a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99bb5151a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460c1173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9460c1173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9460c1173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9460c1173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9bb5151a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9bb5151a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9460c1173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9460c1173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460c1173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9460c1173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9460c1173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9460c1173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9460c1173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9460c1173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9460c1173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9460c1173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9460c1173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9460c1173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460c1173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9460c1173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9bb5151a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99bb5151a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460c1173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460c1173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9460c1173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9460c1173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9bb5151ac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9bb5151ac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460c1173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460c1173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9bb5151a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9bb5151a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460c117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9460c117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460c1173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460c1173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bc445f0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bc445f0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460c1173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9460c1173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-97" y="614523"/>
            <a:ext cx="9143956" cy="45826"/>
            <a:chOff x="4580561" y="2589004"/>
            <a:chExt cx="1064464" cy="25200"/>
          </a:xfrm>
        </p:grpSpPr>
        <p:sp>
          <p:nvSpPr>
            <p:cNvPr id="31" name="Google Shape;31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97" y="614523"/>
            <a:ext cx="9143956" cy="45826"/>
            <a:chOff x="4580561" y="2589004"/>
            <a:chExt cx="1064464" cy="25200"/>
          </a:xfrm>
        </p:grpSpPr>
        <p:sp>
          <p:nvSpPr>
            <p:cNvPr id="36" name="Google Shape;3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5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727800" y="396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-97" y="614523"/>
            <a:ext cx="9143956" cy="45826"/>
            <a:chOff x="4580561" y="2589004"/>
            <a:chExt cx="1064464" cy="25200"/>
          </a:xfrm>
        </p:grpSpPr>
        <p:sp>
          <p:nvSpPr>
            <p:cNvPr id="46" name="Google Shape;46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6"/>
          <p:cNvSpPr txBox="1"/>
          <p:nvPr>
            <p:ph type="title"/>
          </p:nvPr>
        </p:nvSpPr>
        <p:spPr>
          <a:xfrm>
            <a:off x="727800" y="396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6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721225" y="35850"/>
            <a:ext cx="49272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-97" y="614523"/>
            <a:ext cx="9143956" cy="45826"/>
            <a:chOff x="4580561" y="2589004"/>
            <a:chExt cx="1064464" cy="25200"/>
          </a:xfrm>
        </p:grpSpPr>
        <p:sp>
          <p:nvSpPr>
            <p:cNvPr id="57" name="Google Shape;5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13.jpg"/><Relationship Id="rId11" Type="http://schemas.openxmlformats.org/officeDocument/2006/relationships/image" Target="../media/image26.png"/><Relationship Id="rId10" Type="http://schemas.openxmlformats.org/officeDocument/2006/relationships/image" Target="../media/image27.jpg"/><Relationship Id="rId9" Type="http://schemas.openxmlformats.org/officeDocument/2006/relationships/image" Target="../media/image25.jpg"/><Relationship Id="rId5" Type="http://schemas.openxmlformats.org/officeDocument/2006/relationships/image" Target="../media/image22.jpg"/><Relationship Id="rId6" Type="http://schemas.openxmlformats.org/officeDocument/2006/relationships/image" Target="../media/image20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39.png"/><Relationship Id="rId7" Type="http://schemas.openxmlformats.org/officeDocument/2006/relationships/image" Target="../media/image28.png"/><Relationship Id="rId8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ryanwhite1.github.io/Simulated-Universe/" TargetMode="External"/><Relationship Id="rId4" Type="http://schemas.openxmlformats.org/officeDocument/2006/relationships/hyperlink" Target="https://github.com/ryanwhite1/Simulated-Univers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lucid.app/lucidchart/8c0652e6-9cdf-46c6-b458-0163aa08f896/edit?page=0&amp;v=332&amp;s=383.10812598425196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41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9358" l="8010" r="8019" t="9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ctrTitle"/>
          </p:nvPr>
        </p:nvSpPr>
        <p:spPr>
          <a:xfrm>
            <a:off x="655475" y="537975"/>
            <a:ext cx="49026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2"/>
                </a:solidFill>
              </a:rPr>
              <a:t>Distance Ladder Project Simulated Universe</a:t>
            </a:r>
            <a:endParaRPr sz="3100">
              <a:solidFill>
                <a:schemeClr val="lt2"/>
              </a:solidFill>
            </a:endParaRPr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655477" y="16614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Ryan White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Star Class — Variable Stars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18225" y="910300"/>
            <a:ext cx="3500700" cy="3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Variable properties are generated at the universe level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 2, max 3 variable star types that lie on different spots on the HR diag.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Guaranteed to have short period (18-30 hours), and long period (38-55 hours)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33% chance to have very long period (75-100 hours)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valid light curves: Sine wave, triangular wave, and sawtooth wave.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Potential for noisy data too (lower left)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Right figure shows an example period-luminosity relation.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is as close as two linear trends ever get in period!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676" y="884794"/>
            <a:ext cx="4563973" cy="337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Star Class — Variable Stars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88" y="966800"/>
            <a:ext cx="5285965" cy="391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Star Class — Variable Stars on the HR Diagram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50" y="741825"/>
            <a:ext cx="5909048" cy="42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 rot="10800000">
            <a:off x="5668950" y="2582850"/>
            <a:ext cx="21165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7822550" y="2294225"/>
            <a:ext cx="111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Longest Period Variables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364000" y="1417925"/>
            <a:ext cx="21165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359625" y="1114475"/>
            <a:ext cx="111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Short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Period Variables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4"/>
          <p:cNvSpPr/>
          <p:nvPr/>
        </p:nvSpPr>
        <p:spPr>
          <a:xfrm rot="-973390">
            <a:off x="1482472" y="2907294"/>
            <a:ext cx="2116476" cy="1478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359625" y="2974175"/>
            <a:ext cx="111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Long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Period Variables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Star Class — Universe Image</a:t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729450" y="984300"/>
            <a:ext cx="74112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Brightest stars have makeshift diffraction spikes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Scale of each star in the image is based on a logarithmic scale of its flux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Colours of each star are taken from a table of blackbody colours given temperature (rounded to the nearest 100K)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3250"/>
            <a:ext cx="9144000" cy="259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BlackHole Class — Outline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107800" y="747475"/>
            <a:ext cx="3851700" cy="4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 at the universe level if galaxies have a ‘SMBH’ at their core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BH mass dependent on galaxy mass, with ellipticals having ~2 to 3 times more massive central black holes than spirals. Typically ~40 to 300 solar masses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BH have luminosity (as a proportion of Eddington luminosity). Proportion is chosen by how many stars are in the BH compact cluster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luminosity                    , then radio lobes are generated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cD Galaxies will have FRI lobes (upper left), all others will have FRII lobes </a:t>
            </a:r>
            <a:r>
              <a:rPr lang="en"/>
              <a:t>(upper right)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Purely qualitative at this stage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Black holes are also visible in the centers of galaxies (lower middle), as aqua coloured, bright stars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600" y="658675"/>
            <a:ext cx="3505954" cy="323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274" y="658675"/>
            <a:ext cx="1620488" cy="323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5">
            <a:alphaModFix/>
          </a:blip>
          <a:srcRect b="0" l="26814" r="0" t="0"/>
          <a:stretch/>
        </p:blipFill>
        <p:spPr>
          <a:xfrm flipH="1" rot="10800000">
            <a:off x="4055600" y="3861150"/>
            <a:ext cx="3723948" cy="12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6">
            <a:alphaModFix/>
          </a:blip>
          <a:srcRect b="3480" l="0" r="4150" t="-3480"/>
          <a:stretch/>
        </p:blipFill>
        <p:spPr>
          <a:xfrm>
            <a:off x="7435800" y="3831925"/>
            <a:ext cx="1708200" cy="13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5600" y="658675"/>
            <a:ext cx="3629773" cy="32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 title="[89,89,89,&quot;https://www.codecogs.com/eqnedit.php?latex=%20%3E%2010%5E6%20L_%5Codot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2350" y="3137875"/>
            <a:ext cx="576050" cy="1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9">
            <a:alphaModFix/>
          </a:blip>
          <a:srcRect b="0" l="0" r="13800" t="0"/>
          <a:stretch/>
        </p:blipFill>
        <p:spPr>
          <a:xfrm>
            <a:off x="6225650" y="3887050"/>
            <a:ext cx="1335900" cy="124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6"/>
          <p:cNvCxnSpPr/>
          <p:nvPr/>
        </p:nvCxnSpPr>
        <p:spPr>
          <a:xfrm rot="10800000">
            <a:off x="6225575" y="3883500"/>
            <a:ext cx="6600" cy="1263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6"/>
          <p:cNvCxnSpPr/>
          <p:nvPr/>
        </p:nvCxnSpPr>
        <p:spPr>
          <a:xfrm rot="10800000">
            <a:off x="7564948" y="3883500"/>
            <a:ext cx="6600" cy="1263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Galaxy Class — Outline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663175" y="2133600"/>
            <a:ext cx="7688700" cy="26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Elliptical and spiral galaxies simulated according to strict rules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Galactic bulge has (on average) lower mass, redder stars and so do Ellipticals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~70% of spirals will have central bars, containing redder stars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Spiral tightness determined randomly and uniformly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Rotation curves are simulated, with black holes and dark matter affecting the velocities too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Galaxies will typically have 800 stars (Sc types) up to ~2200 stars (cD types)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 species dependent on location in galaxy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70pc (Sc) to 200pc (cD/E0) in radius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class currently generates both resolved galaxies (top), and distant galaxies (which appear just as dots)</a:t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625" y="643875"/>
            <a:ext cx="1213726" cy="8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850" y="643875"/>
            <a:ext cx="1039975" cy="8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350" y="643875"/>
            <a:ext cx="816125" cy="8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3850" y="643875"/>
            <a:ext cx="1152625" cy="8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424" y="643875"/>
            <a:ext cx="1184700" cy="8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94400" y="643875"/>
            <a:ext cx="1074000" cy="8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7875" y="643875"/>
            <a:ext cx="1074000" cy="8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17849" y="643875"/>
            <a:ext cx="826150" cy="8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 rotWithShape="1">
          <a:blip r:embed="rId11">
            <a:alphaModFix/>
          </a:blip>
          <a:srcRect b="0" l="0" r="8550" t="0"/>
          <a:stretch/>
        </p:blipFill>
        <p:spPr>
          <a:xfrm>
            <a:off x="0" y="643875"/>
            <a:ext cx="1213725" cy="8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407100" y="1477950"/>
            <a:ext cx="87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cD                        Elliptical                        S0                               SBa                             Sa                    SBb                            Sb                            SBc                        Sc          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Galaxy Class — Rotation Curves</a:t>
            </a:r>
            <a:endParaRPr/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340425" y="2559925"/>
            <a:ext cx="3875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Rotation curves are affected by central black holes, dark matter (via the Navarro-Frenk-White profile), and all of the other stars in the galaxy according to: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Elliptical galaxies characterised by a smooth curve (in magnitude), but star velocities have random direction in 3D space</a:t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3200"/>
            <a:ext cx="9144001" cy="9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5" y="1490936"/>
            <a:ext cx="9143998" cy="91832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340425" y="6882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Barred example: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340425" y="1490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Non-barred example: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28" title="[89,89,89,&quot;https://www.codecogs.com/eqnedit.php?latex=%20V%20%3D%20%5Csqrt%7B%5Cfrac%7BGM(%3CR)%7D%7BR%7D%7D%2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4075" y="3603425"/>
            <a:ext cx="1308099" cy="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1875" y="2738425"/>
            <a:ext cx="2437898" cy="183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3975" y="2738425"/>
            <a:ext cx="2437898" cy="183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4881300" y="4652575"/>
            <a:ext cx="42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No black hole (left), black hole present (right)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1434" y="668274"/>
            <a:ext cx="2872440" cy="17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6252225" y="688275"/>
            <a:ext cx="24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Elliptical example: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Galaxy Class — Anatomy of a Spiral</a:t>
            </a:r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729450" y="1095300"/>
            <a:ext cx="38442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Stars distributed according to a few distinct regions.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central galactic bulge – redder, lower mass stars in an oblate spheroid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Central bar (if SB galaxy) – redder, lower mass stars in a cylindrical shape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 disk – low mass stars distributed approx. uniformly in a disk across the radius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Spiral arms – two spiral structures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Brighter (leading) structure full of massive, blue stars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Dimmer structure has some less massive stars, but generally more massive than bulge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galaxy has black hole, a central compact cluster is generated</a:t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850" y="1111613"/>
            <a:ext cx="4265550" cy="321218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5460375" y="4447825"/>
            <a:ext cx="27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Typical SBb galaxy for reference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Galaxy Class — Anatomy of an Elliptical</a:t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729450" y="1006500"/>
            <a:ext cx="3844200" cy="3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Very simple in generation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Composed of an central, spherical distribution and an outer, oblate distribution of stars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Stars are generated as ‘bulge’ population, so redder and lower mass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E0 are spherical, and ellipticals get progressively more oblate up to E7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cD are also spherical, just with ~30% more stars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prolate/boxy ellipticals, but wouldn’t be hard to implement </a:t>
            </a:r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25" y="1006500"/>
            <a:ext cx="3387703" cy="37077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GalaxyCluster Class — Outline</a:t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4586725" y="1073100"/>
            <a:ext cx="4123800" cy="3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Galaxies are generated within clusters throughout the universe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Exponentially distributed population, with a mean of 8 galaxies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Galaxies spherically distributed within the cluster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Cluster radius dependent on population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population is greater than 10, a cD galaxy is in the center of the cluster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Else if the population is greater than 5, an elliptical is guaranteed in the center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the population is exactly 1, S0 galaxy is chosen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Elliptical galaxies more likely as you get closer to the center, and elliptical galaxies are less common in less populous clusters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universe has dark matter, then so do clusters</a:t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25" y="1316850"/>
            <a:ext cx="3468675" cy="31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729450" y="962100"/>
            <a:ext cx="76887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Really enjoyed the distance ladder project in PHYS3080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Started as an excuse to re-learn classes in Python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Ended up learning MKDocs, some multiprocessing, and lots of Matplotlib as well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Wanted to see where I could improve on the existing sim, and to add more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Added features: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Radio lobes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AGN luminosity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Nebulae and nebulous galaxy gas (WIP)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Improved features: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Hubble galaxy types (SB/Sa-Sc, E0-E7 and S0)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Specific star populations by location within galaxy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stars, more galaxies, more clusters!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Faster generation time (?) – potential for faster generation still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realistic HR diagram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Room for improvement, and some fixes needed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GalaxyCluster Class — Close Example</a:t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662" y="778825"/>
            <a:ext cx="6354424" cy="41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Universe Class — Outline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23100" y="1028700"/>
            <a:ext cx="42582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class chooses universal properties (variable stars, black holes, dark matter)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 chooses locations of galaxy clusters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Currently, the likelihood of galaxy clusters increase exponentially up to 30kpc, then decrease exponentially to the universe radius (which is user-definable)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Hubble constant has random sign, and is between 1000 and 5000km/s/Mpc in magnitude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Supernovae hosts are chosen in the Universe class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Minimum of two in ‘resolved’ galaxies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Currently 55 hosts are chosen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Radial velocities of </a:t>
            </a:r>
            <a:r>
              <a:rPr i="1" lang="en"/>
              <a:t>all </a:t>
            </a:r>
            <a:r>
              <a:rPr lang="en"/>
              <a:t>objects are calculated here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Accounts for movement within galaxies, clusters, and the universe</a:t>
            </a:r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150" y="1331113"/>
            <a:ext cx="4258048" cy="3110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UniverseSim Class — Outline</a:t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729450" y="1198925"/>
            <a:ext cx="7404000" cy="3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class outputs the data and generates graphs for the user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Universe properties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Universe picture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Radio overlay picture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Variable star data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Blackbody curves for star in local galaxy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Distant galaxy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Supernova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Doppler image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Black hole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Rotation curves for resolved galaxies, and galaxy clusters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~5 minutes universe generation, ~3 minutes data saving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UniverseSim Class — Universe Properties</a:t>
            </a:r>
            <a:endParaRPr/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1299600" y="4469300"/>
            <a:ext cx="6544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 of a Universe Properties file, effectively containing the answers for the universe </a:t>
            </a:r>
            <a:endParaRPr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838" y="1094192"/>
            <a:ext cx="5701674" cy="32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729450" y="1221125"/>
            <a:ext cx="76887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Already implemented nebulosity for spiral galaxies – need to extend to all spiral types and ellipticals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Working on planetary nebulae, and in beginning stages of star forming nebulae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Some potential for qualitative analysis about the nature of stars and galaxies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Code naturally extends itself to accretion disks — AGN pictures?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Would love to implement binary/multiple star systems – provides an avenue to calculate individual star mass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 code more efficient, and boost overall speed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Complete guide to analysis on the website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— Nebulae</a:t>
            </a:r>
            <a:endParaRPr/>
          </a:p>
        </p:txBody>
      </p:sp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950" y="1519250"/>
            <a:ext cx="4892374" cy="272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923" y="1176723"/>
            <a:ext cx="2503025" cy="18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925" y="3007200"/>
            <a:ext cx="2503024" cy="167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— Galaxy Nebulosity</a:t>
            </a:r>
            <a:endParaRPr/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551" y="862697"/>
            <a:ext cx="7124474" cy="40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Issues</a:t>
            </a:r>
            <a:endParaRPr/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729450" y="947300"/>
            <a:ext cx="7688700" cy="3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Hubble diagram has large variance at large distance – should be large variance at small distance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Currently no option for an anisotropic universe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implementation of seeds for RNG – not entirely consistent between generations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Distant galaxies have properties derived from tabulated values (with some RNG). Ideally, would have their own class with generation rules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Could use a speed boost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There’s lots of room to improve efficiency already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Unfortunately, irreducible 2 minutes to generate universe image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Considering fiddling with Cython, vectorisation, C++, JIT compiling, etc – I’d need to learn these from scratch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aspects of simulation still untested from a user perspective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Still testing actual distance ladder!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Haven’t tested BlackHole luminosity values yet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Points	</a:t>
            </a:r>
            <a:endParaRPr/>
          </a:p>
        </p:txBody>
      </p:sp>
      <p:sp>
        <p:nvSpPr>
          <p:cNvPr id="310" name="Google Shape;310;p40"/>
          <p:cNvSpPr txBox="1"/>
          <p:nvPr>
            <p:ph idx="1" type="body"/>
          </p:nvPr>
        </p:nvSpPr>
        <p:spPr>
          <a:xfrm>
            <a:off x="729450" y="1272925"/>
            <a:ext cx="7688700" cy="30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functionality implemented to reduce galaxy populations and size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Untested, and I much prefer the more populous galaxies both aesthetically and practically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Functionality implemented to include black holes and dark matter only in </a:t>
            </a:r>
            <a:r>
              <a:rPr i="1" lang="en"/>
              <a:t>some</a:t>
            </a:r>
            <a:r>
              <a:rPr lang="en"/>
              <a:t> galaxies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Makes analysis much more difficult, so not suitable for PHYS3080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Wouldn’t be difficult to change the units of universe images (e.g. to right ascension and declination, or others)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MKDocs site up and running, with a guide to analysis of the data (very WIP)</a:t>
            </a:r>
            <a:br>
              <a:rPr lang="en"/>
            </a:br>
            <a:r>
              <a:rPr lang="en"/>
              <a:t>Link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https://ryanwhite1.github.io/Simulated-Universe/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Link to GitHub repo, which has a tl;dr of this presentation: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https://github.com/ryanwhite1/Simulated-Universe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Presentation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9450" y="984300"/>
            <a:ext cx="7688700" cy="3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basic structure of the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physics of each aspect of the simulation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Future work (new features and areas of improvement)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How to `solve’ the simulation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PHYS3080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618450" y="4599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1" name="Google Shape;111;p16"/>
          <p:cNvGraphicFramePr/>
          <p:nvPr/>
        </p:nvGraphicFramePr>
        <p:xfrm>
          <a:off x="340925" y="77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{68E52169-5B65-4185-B7A7-F924BEC1FE45}</a:tableStyleId>
              </a:tblPr>
              <a:tblGrid>
                <a:gridCol w="2013025"/>
                <a:gridCol w="3196400"/>
                <a:gridCol w="3239575"/>
              </a:tblGrid>
              <a:tr h="40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This Simulation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Current PHYS3080 Sim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0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Galaxy Types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 Hubble Classification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Disks (slight structure)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Galaxy Sizes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~100pc, ~1000 stars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~100pc, ~100 stars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Galaxy Clusters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~10 per cluster, 1000 clusters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(10% resolved, 90% distant)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~30 per cluster, ~400 clusters (~2% resolved, 98% distant)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Galax. Features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Option for dark matter/black holes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Option for dark matter/black holes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Variable Stars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 2, option for 3 classes, wave types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classes, wave types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HR Diagram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star locations (MS, WD, Giant, SG)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star locations (MS, WD, SG)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Universe Image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All sky 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 directional sky images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Structure of Code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976900"/>
            <a:ext cx="38367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About ~3500 lines of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functions/classes have docstrings, and there is commenting throughout the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 interacts with the UniverseSim class, which generates each universe 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class stores child objects within itself, to be used later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Universe properties trickle down, so that each object inherits universal properties (star variability, black holes, dark matter, etc)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Planning on splitting the Galaxy class in two (one for close, one for distant galaxies)</a:t>
            </a:r>
            <a:endParaRPr/>
          </a:p>
        </p:txBody>
      </p:sp>
      <p:pic>
        <p:nvPicPr>
          <p:cNvPr id="118" name="Google Shape;118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900" y="1169475"/>
            <a:ext cx="3100924" cy="327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Star Class — Outline 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1028700"/>
            <a:ext cx="3844200" cy="3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Four options in the star class: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“MS”</a:t>
            </a:r>
            <a:r>
              <a:rPr lang="en"/>
              <a:t> – Main sequence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“WDwarf”</a:t>
            </a:r>
            <a:r>
              <a:rPr lang="en"/>
              <a:t> – White dwarfs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“Giant”</a:t>
            </a:r>
            <a:r>
              <a:rPr lang="en"/>
              <a:t> – Red giant and subgiant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“SupGiant”</a:t>
            </a:r>
            <a:r>
              <a:rPr lang="en"/>
              <a:t> — supergiant type stars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stars are modelled via blackbody curves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stars have a mass, radius and temperature – luminosity value follows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450" y="1015050"/>
            <a:ext cx="4265549" cy="333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Star Class — HR Diagram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39800" y="3789175"/>
            <a:ext cx="86742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Left: SBa galaxy. Right: E0 galaxy.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 sequence masses decided by position within galaxy. Then, luminosity chosen by mass-luminosity relation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MS radii chosen by mass-radius relations, with scatter between ZAMS and TAMS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WD masses chosen from real distributions, radius from R ~ M^(⅓) relation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Giants and supergiants have trial-and-error found distributions to get decent looking results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00" y="860975"/>
            <a:ext cx="4122824" cy="298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425" y="717875"/>
            <a:ext cx="4465649" cy="32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Star Class — HR Diagram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763" y="981800"/>
            <a:ext cx="6348224" cy="39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7525" y="39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Star Class — Variable Stars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18225" y="910300"/>
            <a:ext cx="3500700" cy="3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Variable properties are generated at the universe level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 2, max 3 variable star types that lie on different spots on the HR diag.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Guaranteed to have short period (18-30 hours), and long period (38-55 hours)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33% chance to have very long period (75-100 hours)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valid light curves: Sine wave, triangular wave, and sawtooth wave.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Potential for noisy data too (lower left)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51" y="910300"/>
            <a:ext cx="2340198" cy="173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50" y="2647177"/>
            <a:ext cx="2340163" cy="17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350" y="2647175"/>
            <a:ext cx="2377098" cy="17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4346" y="894950"/>
            <a:ext cx="2303831" cy="17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